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layfair Displ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layfairDisplay-italic.fntdata"/><Relationship Id="rId6" Type="http://schemas.openxmlformats.org/officeDocument/2006/relationships/slide" Target="slides/slide1.xml"/><Relationship Id="rId18" Type="http://schemas.openxmlformats.org/officeDocument/2006/relationships/font" Target="fonts/PlayfairDispl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resort management to my presentation to our stakeholders regarding recent controversy around the installation of a new state of the art ski lift at Big Mountain Resort that is going to risk increasing our operating expenses by $1.5 million. I hope that you leave this presentation with ideas, insight and direction.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8f229e04d1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8f229e04d1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f229e04d1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f229e04d1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8f229e04d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8f229e04d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Mountain Resort - we are called the “Biggest Skiing in America” for a reason. The pictures are worth 1,000 words but as we can see on the slide here we all know and </a:t>
            </a:r>
            <a:r>
              <a:rPr lang="en"/>
              <a:t>have experienced the thrill of skiing on our big mountain and all it has to offer.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“Biggest Skiing in America” is the slogan for “Big Sky Resort” in Montana.The pictures I used are also of Big Sky Resort in Montana.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8f229e04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8f229e04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we have a financial problem that has come to our attention. We are adding a new state of the art lift this upcoming season that will put us roughly $1.5 million in the hole in </a:t>
            </a:r>
            <a:r>
              <a:rPr lang="en"/>
              <a:t>operating expenses.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Thus our problem statement above: how can we potentially increase lift ticket prices without going over the market price and still manage to cover our operating expenses?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f229e04d1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8f229e04d1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Science team at Big Mountain undertook an investigation that involved looking at 1 large dataset of 330 ski resorts across the United States that are “in our market” in order to </a:t>
            </a:r>
            <a:r>
              <a:rPr lang="en"/>
              <a:t>compare pricing for weekday and weekend lift tickets but also looked at other operating expense factors other resorts are concerned with.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the first chart above, and the main takeaway? Big Mountain is at the upper end of the standard nation wide prices (red line) at $81 per 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in the chart below that Big Mountain is the most expensive resort in Montana.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were some other key findings relative to resorts per capital where we rank 4th, and the overall average ticket price nationwide we are 15th, Colorado is 1st (no surprise with Vail being there!).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8f229e04d1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8f229e04d1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So what were other key findings?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Strong correlation seen with vertical drop, number of 4 person lifts, # of runs and total chairs.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chart to the right Fig.3 we can see </a:t>
            </a:r>
            <a:r>
              <a:rPr b="1" lang="en">
                <a:solidFill>
                  <a:schemeClr val="dk1"/>
                </a:solidFill>
              </a:rPr>
              <a:t>lower prices were noted when smaller num of resorts serve a population, our state Montana is in the top 10 lower prices per capita</a:t>
            </a:r>
            <a:r>
              <a:rPr lang="en">
                <a:solidFill>
                  <a:schemeClr val="dk1"/>
                </a:solidFill>
              </a:rPr>
              <a:t> as we sit in a less populated part of the U.S. near beautiful Glacier National Park.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last chart Fig. 4 we can see that there is a strong neg correlation with skiable terrain and trams. So more terrain results in a lower price - thus a resort like ours with more acres could lower prices as we can support more skiers and boarders.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f229e04d1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f229e04d1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modeling we looked at 3 models</a:t>
            </a:r>
            <a:endParaRPr/>
          </a:p>
          <a:p>
            <a:pPr indent="-298450" lvl="0" marL="457200" rtl="0" algn="l">
              <a:spcBef>
                <a:spcPts val="0"/>
              </a:spcBef>
              <a:spcAft>
                <a:spcPts val="0"/>
              </a:spcAft>
              <a:buSzPts val="1100"/>
              <a:buAutoNum type="arabicPeriod"/>
            </a:pPr>
            <a:r>
              <a:rPr lang="en"/>
              <a:t>Dummy regressor with the mean of ticket prices which over </a:t>
            </a:r>
            <a:r>
              <a:rPr lang="en"/>
              <a:t>estimated</a:t>
            </a:r>
            <a:r>
              <a:rPr lang="en"/>
              <a:t> by $19, however this was a starting point. </a:t>
            </a:r>
            <a:endParaRPr/>
          </a:p>
          <a:p>
            <a:pPr indent="-298450" lvl="0" marL="457200" rtl="0" algn="l">
              <a:spcBef>
                <a:spcPts val="0"/>
              </a:spcBef>
              <a:spcAft>
                <a:spcPts val="0"/>
              </a:spcAft>
              <a:buSzPts val="1100"/>
              <a:buAutoNum type="arabicPeriod"/>
            </a:pPr>
            <a:r>
              <a:rPr lang="en"/>
              <a:t>We then compared a linear regression model to a random forest. The linear model over predicted prices by $9.</a:t>
            </a:r>
            <a:endParaRPr/>
          </a:p>
          <a:p>
            <a:pPr indent="-298450" lvl="0" marL="457200" rtl="0" algn="l">
              <a:spcBef>
                <a:spcPts val="0"/>
              </a:spcBef>
              <a:spcAft>
                <a:spcPts val="0"/>
              </a:spcAft>
              <a:buSzPts val="1100"/>
              <a:buAutoNum type="arabicPeriod"/>
            </a:pPr>
            <a:r>
              <a:rPr lang="en"/>
              <a:t>In the end we used a random forest regressor that also gave us a ranking of the top features as we can see on the slide.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8f229e04d1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8f229e04d1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results of the best model the random forest. </a:t>
            </a:r>
            <a:endParaRPr/>
          </a:p>
          <a:p>
            <a:pPr indent="-298450" lvl="0" marL="457200" rtl="0" algn="l">
              <a:spcBef>
                <a:spcPts val="0"/>
              </a:spcBef>
              <a:spcAft>
                <a:spcPts val="0"/>
              </a:spcAft>
              <a:buSzPts val="1100"/>
              <a:buChar char="●"/>
            </a:pPr>
            <a:r>
              <a:rPr lang="en"/>
              <a:t>This model was used as it had the lowest variance between actual and predicted prices and lowest error rate.</a:t>
            </a:r>
            <a:endParaRPr/>
          </a:p>
          <a:p>
            <a:pPr indent="-298450" lvl="0" marL="457200" rtl="0" algn="l">
              <a:spcBef>
                <a:spcPts val="0"/>
              </a:spcBef>
              <a:spcAft>
                <a:spcPts val="0"/>
              </a:spcAft>
              <a:buSzPts val="1100"/>
              <a:buChar char="●"/>
            </a:pPr>
            <a:r>
              <a:rPr lang="en"/>
              <a:t>Also, we used grid search CV to an algorithm to find the best parameters for our model.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8f229e04d1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8f229e04d1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 </a:t>
            </a:r>
            <a:r>
              <a:rPr lang="en"/>
              <a:t>present</a:t>
            </a:r>
            <a:r>
              <a:rPr lang="en"/>
              <a:t> the 4 scenarios we looked at. </a:t>
            </a:r>
            <a:endParaRPr/>
          </a:p>
          <a:p>
            <a:pPr indent="-298450" lvl="0" marL="457200" rtl="0" algn="l">
              <a:spcBef>
                <a:spcPts val="0"/>
              </a:spcBef>
              <a:spcAft>
                <a:spcPts val="0"/>
              </a:spcAft>
              <a:buSzPts val="1100"/>
              <a:buAutoNum type="arabicPeriod"/>
            </a:pPr>
            <a:r>
              <a:rPr lang="en"/>
              <a:t>Closing ski runs - this is represented by the chart to the right. The basic takeaway here is that the more runs you close the more revenue you will lose per skier/boarder. Thus not a good idea. </a:t>
            </a:r>
            <a:endParaRPr/>
          </a:p>
          <a:p>
            <a:pPr indent="-298450" lvl="0" marL="457200" rtl="0" algn="l">
              <a:spcBef>
                <a:spcPts val="0"/>
              </a:spcBef>
              <a:spcAft>
                <a:spcPts val="0"/>
              </a:spcAft>
              <a:buSzPts val="1100"/>
              <a:buAutoNum type="arabicPeriod"/>
            </a:pPr>
            <a:r>
              <a:rPr lang="en"/>
              <a:t>The 2nd scenario was adding a trail and a lift to increase skier capacity on the mountain and uphill. The biggest takeaway is a $2 increase in weekend </a:t>
            </a:r>
            <a:r>
              <a:rPr lang="en"/>
              <a:t>ticket</a:t>
            </a:r>
            <a:r>
              <a:rPr lang="en"/>
              <a:t> prices but it can result in potentially $3.5 million in revenue increase for the next season that </a:t>
            </a:r>
            <a:r>
              <a:rPr lang="en"/>
              <a:t>offsets</a:t>
            </a:r>
            <a:r>
              <a:rPr lang="en"/>
              <a:t> the predicted $1.5 million loss from the new lift. </a:t>
            </a:r>
            <a:endParaRPr/>
          </a:p>
          <a:p>
            <a:pPr indent="-298450" lvl="0" marL="457200" rtl="0" algn="l">
              <a:spcBef>
                <a:spcPts val="0"/>
              </a:spcBef>
              <a:spcAft>
                <a:spcPts val="0"/>
              </a:spcAft>
              <a:buSzPts val="1100"/>
              <a:buAutoNum type="arabicPeriod"/>
            </a:pPr>
            <a:r>
              <a:rPr lang="en"/>
              <a:t>3rd scenario looked at adding snowmaking (2 acres) which no difference noted. </a:t>
            </a:r>
            <a:endParaRPr/>
          </a:p>
          <a:p>
            <a:pPr indent="-298450" lvl="0" marL="457200" rtl="0" algn="l">
              <a:spcBef>
                <a:spcPts val="0"/>
              </a:spcBef>
              <a:spcAft>
                <a:spcPts val="0"/>
              </a:spcAft>
              <a:buSzPts val="1100"/>
              <a:buAutoNum type="arabicPeriod"/>
            </a:pPr>
            <a:r>
              <a:rPr lang="en"/>
              <a:t>4th and final scenario looked at increasing longest run by 0.2 miles add 4 acres snowmaking? No difference.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f229e04d1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8f229e04d1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a:t>
            </a:r>
            <a:r>
              <a:rPr lang="en"/>
              <a:t>recommendations are seen above. </a:t>
            </a:r>
            <a:endParaRPr/>
          </a:p>
          <a:p>
            <a:pPr indent="0" lvl="0" marL="0" rtl="0" algn="l">
              <a:spcBef>
                <a:spcPts val="0"/>
              </a:spcBef>
              <a:spcAft>
                <a:spcPts val="0"/>
              </a:spcAft>
              <a:buNone/>
            </a:pPr>
            <a:r>
              <a:rPr lang="en"/>
              <a:t>Models suggested a price of $96.32 and some suggested increasing our prices by $10.41. </a:t>
            </a:r>
            <a:endParaRPr/>
          </a:p>
          <a:p>
            <a:pPr indent="0" lvl="0" marL="0" rtl="0" algn="l">
              <a:spcBef>
                <a:spcPts val="0"/>
              </a:spcBef>
              <a:spcAft>
                <a:spcPts val="0"/>
              </a:spcAft>
              <a:buNone/>
            </a:pPr>
            <a:r>
              <a:rPr lang="en"/>
              <a:t>Models also showed us that our resort sits in the upper tier for 7 operational dependencies which certainly explains why we have high operating expenses. Something we need to look into.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we discussed the best option of the new lift, new trail, increase price $2 on weekends for adults to increase revenue by $3.5 million.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colab.research.google.com/corgiredirector?site=https%3A%2F%2Fwww.datacamp.com%2Ftutorial%2Funderstanding-data-drift-model-drift" TargetMode="External"/><Relationship Id="rId4" Type="http://schemas.openxmlformats.org/officeDocument/2006/relationships/hyperlink" Target="https://colab.research.google.com/corgiredirector?site=https%3A%2F%2Fmedium.com%2F%40alexmolasmartin%2Fcan-random-forests-overfit-a743755251b4" TargetMode="External"/><Relationship Id="rId5" Type="http://schemas.openxmlformats.org/officeDocument/2006/relationships/hyperlink" Target="https://colab.research.google.com/corgiredirector?site=https%3A%2F%2Fmedium.com%2F%40megha.natarajan%2Fa-b-testing-in-machine-learning-unraveling-the-experiment-10780228cfb4%23%3A%7E%3Atext%3DUnderstanding%2520A%252FB%2520Testing%2520in%2520Machine%2520Learning%26text%3DHere%27s%2520where%2520A%252FB%2520testing%2Cpredictions%2520from%2520the%2520new%2520model" TargetMode="External"/><Relationship Id="rId6" Type="http://schemas.openxmlformats.org/officeDocument/2006/relationships/hyperlink" Target="https://colab.research.google.com/corgiredirector?site=https%3A%2F%2Ftowardsdatascience.com%2Fmastering-random-forests-a-comprehensive-guide-51307c129cb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138775" y="240525"/>
            <a:ext cx="8797500" cy="25566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SzPts val="990"/>
              <a:buNone/>
            </a:pPr>
            <a:r>
              <a:rPr lang="en" sz="2800"/>
              <a:t>Big Mountain Ski Resort </a:t>
            </a:r>
            <a:endParaRPr sz="2800"/>
          </a:p>
          <a:p>
            <a:pPr indent="0" lvl="0" marL="0" rtl="0" algn="l">
              <a:spcBef>
                <a:spcPts val="1000"/>
              </a:spcBef>
              <a:spcAft>
                <a:spcPts val="0"/>
              </a:spcAft>
              <a:buSzPts val="990"/>
              <a:buNone/>
            </a:pPr>
            <a:r>
              <a:rPr lang="en" sz="2800"/>
              <a:t>Guided Capstone Case Study</a:t>
            </a:r>
            <a:endParaRPr sz="2800"/>
          </a:p>
        </p:txBody>
      </p:sp>
      <p:sp>
        <p:nvSpPr>
          <p:cNvPr id="69" name="Google Shape;69;p13"/>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n" sz="1800"/>
              <a:t>By Adam Lang</a:t>
            </a:r>
            <a:endParaRPr sz="1800"/>
          </a:p>
          <a:p>
            <a:pPr indent="0" lvl="0" marL="0" rtl="0" algn="l">
              <a:spcBef>
                <a:spcPts val="1000"/>
              </a:spcBef>
              <a:spcAft>
                <a:spcPts val="0"/>
              </a:spcAft>
              <a:buNone/>
            </a:pPr>
            <a:r>
              <a:rPr lang="en" sz="1800"/>
              <a:t>4/2/2024</a:t>
            </a:r>
            <a:endParaRPr sz="1800"/>
          </a:p>
          <a:p>
            <a:pPr indent="0" lvl="0" marL="0" rtl="0" algn="l">
              <a:spcBef>
                <a:spcPts val="1000"/>
              </a:spcBef>
              <a:spcAft>
                <a:spcPts val="0"/>
              </a:spcAft>
              <a:buNone/>
            </a:pPr>
            <a:r>
              <a:rPr lang="en" sz="1800"/>
              <a:t>Springboard Data Science Fellow</a:t>
            </a:r>
            <a:endParaRPr sz="1800"/>
          </a:p>
        </p:txBody>
      </p:sp>
      <p:pic>
        <p:nvPicPr>
          <p:cNvPr id="70" name="Google Shape;70;p13"/>
          <p:cNvPicPr preferRelativeResize="0"/>
          <p:nvPr/>
        </p:nvPicPr>
        <p:blipFill>
          <a:blip r:embed="rId3">
            <a:alphaModFix/>
          </a:blip>
          <a:stretch>
            <a:fillRect/>
          </a:stretch>
        </p:blipFill>
        <p:spPr>
          <a:xfrm>
            <a:off x="5322849" y="533575"/>
            <a:ext cx="3200749" cy="2132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 Conclusion</a:t>
            </a:r>
            <a:endParaRPr/>
          </a:p>
        </p:txBody>
      </p:sp>
      <p:sp>
        <p:nvSpPr>
          <p:cNvPr id="144" name="Google Shape;144;p22"/>
          <p:cNvSpPr txBox="1"/>
          <p:nvPr>
            <p:ph idx="1" type="body"/>
          </p:nvPr>
        </p:nvSpPr>
        <p:spPr>
          <a:xfrm>
            <a:off x="237150" y="1268850"/>
            <a:ext cx="39999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Short Term - Next Ski Season</a:t>
            </a:r>
            <a:endParaRPr/>
          </a:p>
          <a:p>
            <a:pPr indent="-317500" lvl="0" marL="457200" rtl="0" algn="l">
              <a:spcBef>
                <a:spcPts val="1200"/>
              </a:spcBef>
              <a:spcAft>
                <a:spcPts val="0"/>
              </a:spcAft>
              <a:buSzPts val="1400"/>
              <a:buChar char="●"/>
            </a:pPr>
            <a:r>
              <a:rPr lang="en"/>
              <a:t>Increase Adult weekend ticket prices by $2 to $83 per day.</a:t>
            </a:r>
            <a:endParaRPr/>
          </a:p>
          <a:p>
            <a:pPr indent="-317500" lvl="0" marL="457200" rtl="0" algn="l">
              <a:spcBef>
                <a:spcPts val="0"/>
              </a:spcBef>
              <a:spcAft>
                <a:spcPts val="0"/>
              </a:spcAft>
              <a:buSzPts val="1400"/>
              <a:buChar char="●"/>
            </a:pPr>
            <a:r>
              <a:rPr lang="en"/>
              <a:t>Add 1 new trail and the new lift =&gt; increase customer demand and support for ticket =&gt; $3.5 million revenue increase!</a:t>
            </a:r>
            <a:endParaRPr/>
          </a:p>
          <a:p>
            <a:pPr indent="-317500" lvl="0" marL="457200" rtl="0" algn="l">
              <a:spcBef>
                <a:spcPts val="0"/>
              </a:spcBef>
              <a:spcAft>
                <a:spcPts val="0"/>
              </a:spcAft>
              <a:buSzPts val="1400"/>
              <a:buChar char="●"/>
            </a:pPr>
            <a:r>
              <a:rPr lang="en"/>
              <a:t>Begin A/B testing for increasing Adult weekend ticket prices by $2</a:t>
            </a:r>
            <a:endParaRPr/>
          </a:p>
          <a:p>
            <a:pPr indent="0" lvl="0" marL="0" rtl="0" algn="l">
              <a:spcBef>
                <a:spcPts val="1200"/>
              </a:spcBef>
              <a:spcAft>
                <a:spcPts val="1200"/>
              </a:spcAft>
              <a:buNone/>
            </a:pPr>
            <a:r>
              <a:t/>
            </a:r>
            <a:endParaRPr/>
          </a:p>
        </p:txBody>
      </p:sp>
      <p:sp>
        <p:nvSpPr>
          <p:cNvPr id="145" name="Google Shape;145;p22"/>
          <p:cNvSpPr txBox="1"/>
          <p:nvPr>
            <p:ph idx="2" type="body"/>
          </p:nvPr>
        </p:nvSpPr>
        <p:spPr>
          <a:xfrm>
            <a:off x="4832400" y="1186475"/>
            <a:ext cx="3999900" cy="33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Long Term - Future Work</a:t>
            </a:r>
            <a:endParaRPr/>
          </a:p>
          <a:p>
            <a:pPr indent="-317500" lvl="0" marL="457200" rtl="0" algn="l">
              <a:spcBef>
                <a:spcPts val="1200"/>
              </a:spcBef>
              <a:spcAft>
                <a:spcPts val="0"/>
              </a:spcAft>
              <a:buSzPts val="1400"/>
              <a:buChar char="●"/>
            </a:pPr>
            <a:r>
              <a:rPr lang="en"/>
              <a:t>Overall: we need more data, such as:</a:t>
            </a:r>
            <a:endParaRPr/>
          </a:p>
          <a:p>
            <a:pPr indent="-304800" lvl="1" marL="914400" rtl="0" algn="l">
              <a:spcBef>
                <a:spcPts val="0"/>
              </a:spcBef>
              <a:spcAft>
                <a:spcPts val="0"/>
              </a:spcAft>
              <a:buSzPts val="1200"/>
              <a:buChar char="○"/>
            </a:pPr>
            <a:r>
              <a:rPr lang="en"/>
              <a:t>Customer demographics</a:t>
            </a:r>
            <a:endParaRPr/>
          </a:p>
          <a:p>
            <a:pPr indent="-304800" lvl="1" marL="914400" rtl="0" algn="l">
              <a:spcBef>
                <a:spcPts val="0"/>
              </a:spcBef>
              <a:spcAft>
                <a:spcPts val="0"/>
              </a:spcAft>
              <a:buSzPts val="1200"/>
              <a:buChar char="○"/>
            </a:pPr>
            <a:r>
              <a:rPr lang="en"/>
              <a:t>Weekday prices, holiday prices, multi-day tickets, etc…</a:t>
            </a:r>
            <a:endParaRPr/>
          </a:p>
          <a:p>
            <a:pPr indent="-304800" lvl="1" marL="914400" rtl="0" algn="l">
              <a:spcBef>
                <a:spcPts val="0"/>
              </a:spcBef>
              <a:spcAft>
                <a:spcPts val="0"/>
              </a:spcAft>
              <a:buSzPts val="1200"/>
              <a:buChar char="○"/>
            </a:pPr>
            <a:r>
              <a:rPr lang="en"/>
              <a:t>Multi-resort passes (Epic, Ikon, etc.)</a:t>
            </a:r>
            <a:endParaRPr/>
          </a:p>
          <a:p>
            <a:pPr indent="-304800" lvl="1" marL="914400" rtl="0" algn="l">
              <a:spcBef>
                <a:spcPts val="0"/>
              </a:spcBef>
              <a:spcAft>
                <a:spcPts val="0"/>
              </a:spcAft>
              <a:buSzPts val="1200"/>
              <a:buChar char="○"/>
            </a:pPr>
            <a:r>
              <a:rPr lang="en"/>
              <a:t>Big Mountain's individual operating expenses</a:t>
            </a:r>
            <a:endParaRPr/>
          </a:p>
          <a:p>
            <a:pPr indent="-317500" lvl="0" marL="457200" rtl="0" algn="l">
              <a:spcBef>
                <a:spcPts val="0"/>
              </a:spcBef>
              <a:spcAft>
                <a:spcPts val="0"/>
              </a:spcAft>
              <a:buSzPts val="1400"/>
              <a:buChar char="●"/>
            </a:pPr>
            <a:r>
              <a:rPr lang="en"/>
              <a:t>Continue to update data and models</a:t>
            </a:r>
            <a:endParaRPr/>
          </a:p>
          <a:p>
            <a:pPr indent="-317500" lvl="0" marL="457200" rtl="0" algn="l">
              <a:spcBef>
                <a:spcPts val="0"/>
              </a:spcBef>
              <a:spcAft>
                <a:spcPts val="0"/>
              </a:spcAft>
              <a:buSzPts val="1400"/>
              <a:buChar char="●"/>
            </a:pPr>
            <a:r>
              <a:rPr lang="en"/>
              <a:t>Continue to keep “pulse” on ski resort market prices</a:t>
            </a:r>
            <a:endParaRPr/>
          </a:p>
          <a:p>
            <a:pPr indent="0" lvl="0" marL="45720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51" name="Google Shape;151;p23"/>
          <p:cNvSpPr txBox="1"/>
          <p:nvPr/>
        </p:nvSpPr>
        <p:spPr>
          <a:xfrm>
            <a:off x="509375" y="1186475"/>
            <a:ext cx="7883100" cy="32055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rgbClr val="212121"/>
              </a:buClr>
              <a:buSzPts val="1000"/>
              <a:buFont typeface="Calibri"/>
              <a:buAutoNum type="arabicPeriod"/>
            </a:pPr>
            <a:r>
              <a:rPr lang="en" sz="1000">
                <a:solidFill>
                  <a:srgbClr val="212121"/>
                </a:solidFill>
                <a:latin typeface="Calibri"/>
                <a:ea typeface="Calibri"/>
                <a:cs typeface="Calibri"/>
                <a:sym typeface="Calibri"/>
              </a:rPr>
              <a:t>All, M. 2023. "Understanding Data Drift and Model Drift: Drift Detection in Python." Retrieved from: </a:t>
            </a:r>
            <a:r>
              <a:rPr lang="en" sz="1000">
                <a:solidFill>
                  <a:srgbClr val="0000FF"/>
                </a:solidFill>
                <a:uFill>
                  <a:noFill/>
                </a:uFill>
                <a:latin typeface="Calibri"/>
                <a:ea typeface="Calibri"/>
                <a:cs typeface="Calibri"/>
                <a:sym typeface="Calibri"/>
                <a:hlinkClick r:id="rId3">
                  <a:extLst>
                    <a:ext uri="{A12FA001-AC4F-418D-AE19-62706E023703}">
                      <ahyp:hlinkClr val="tx"/>
                    </a:ext>
                  </a:extLst>
                </a:hlinkClick>
              </a:rPr>
              <a:t>https://www.datacamp.com/tutorial/understanding-data-drift-model-drift</a:t>
            </a:r>
            <a:endParaRPr sz="1000">
              <a:solidFill>
                <a:srgbClr val="0000FF"/>
              </a:solidFill>
              <a:latin typeface="Calibri"/>
              <a:ea typeface="Calibri"/>
              <a:cs typeface="Calibri"/>
              <a:sym typeface="Calibri"/>
            </a:endParaRPr>
          </a:p>
          <a:p>
            <a:pPr indent="-292100" lvl="0" marL="457200" rtl="0" algn="l">
              <a:lnSpc>
                <a:spcPct val="115000"/>
              </a:lnSpc>
              <a:spcBef>
                <a:spcPts val="0"/>
              </a:spcBef>
              <a:spcAft>
                <a:spcPts val="0"/>
              </a:spcAft>
              <a:buClr>
                <a:srgbClr val="212121"/>
              </a:buClr>
              <a:buSzPts val="1000"/>
              <a:buFont typeface="Calibri"/>
              <a:buAutoNum type="arabicPeriod"/>
            </a:pPr>
            <a:r>
              <a:rPr lang="en" sz="1000">
                <a:solidFill>
                  <a:srgbClr val="212121"/>
                </a:solidFill>
                <a:latin typeface="Calibri"/>
                <a:ea typeface="Calibri"/>
                <a:cs typeface="Calibri"/>
                <a:sym typeface="Calibri"/>
              </a:rPr>
              <a:t>Molas, A. 2022. “Can Random Forests Overfit?” Retrieved from: </a:t>
            </a:r>
            <a:r>
              <a:rPr lang="en" sz="1000">
                <a:solidFill>
                  <a:srgbClr val="0000FF"/>
                </a:solidFill>
                <a:uFill>
                  <a:noFill/>
                </a:uFill>
                <a:latin typeface="Calibri"/>
                <a:ea typeface="Calibri"/>
                <a:cs typeface="Calibri"/>
                <a:sym typeface="Calibri"/>
                <a:hlinkClick r:id="rId4">
                  <a:extLst>
                    <a:ext uri="{A12FA001-AC4F-418D-AE19-62706E023703}">
                      <ahyp:hlinkClr val="tx"/>
                    </a:ext>
                  </a:extLst>
                </a:hlinkClick>
              </a:rPr>
              <a:t>https://medium.com/@alexmolasmartin/can-random-forests-overfit-a743755251b4</a:t>
            </a:r>
            <a:endParaRPr sz="1000">
              <a:solidFill>
                <a:srgbClr val="0000FF"/>
              </a:solidFill>
              <a:latin typeface="Calibri"/>
              <a:ea typeface="Calibri"/>
              <a:cs typeface="Calibri"/>
              <a:sym typeface="Calibri"/>
            </a:endParaRPr>
          </a:p>
          <a:p>
            <a:pPr indent="-292100" lvl="0" marL="457200" rtl="0" algn="l">
              <a:lnSpc>
                <a:spcPct val="115000"/>
              </a:lnSpc>
              <a:spcBef>
                <a:spcPts val="0"/>
              </a:spcBef>
              <a:spcAft>
                <a:spcPts val="0"/>
              </a:spcAft>
              <a:buClr>
                <a:srgbClr val="212121"/>
              </a:buClr>
              <a:buSzPts val="1000"/>
              <a:buFont typeface="Calibri"/>
              <a:buAutoNum type="arabicPeriod"/>
            </a:pPr>
            <a:r>
              <a:rPr lang="en" sz="1000">
                <a:solidFill>
                  <a:srgbClr val="212121"/>
                </a:solidFill>
                <a:latin typeface="Calibri"/>
                <a:ea typeface="Calibri"/>
                <a:cs typeface="Calibri"/>
                <a:sym typeface="Calibri"/>
              </a:rPr>
              <a:t>Natarajan, M. 2023. "A/B Testing in Machine Learning: Unraveling the Experiment." Retrieved from: </a:t>
            </a:r>
            <a:r>
              <a:rPr lang="en" sz="1000">
                <a:solidFill>
                  <a:srgbClr val="0000FF"/>
                </a:solidFill>
                <a:uFill>
                  <a:noFill/>
                </a:uFill>
                <a:latin typeface="Calibri"/>
                <a:ea typeface="Calibri"/>
                <a:cs typeface="Calibri"/>
                <a:sym typeface="Calibri"/>
                <a:hlinkClick r:id="rId5">
                  <a:extLst>
                    <a:ext uri="{A12FA001-AC4F-418D-AE19-62706E023703}">
                      <ahyp:hlinkClr val="tx"/>
                    </a:ext>
                  </a:extLst>
                </a:hlinkClick>
              </a:rPr>
              <a:t>https://medium.com/@megha.natarajan/a-b-testing-in-machine-learning-unraveling-the-experiment-10780228cfb4#:~:text=Understanding%20A%2FB%20Testing%20in%20Machine%20Learning&amp;text=Here's%20where%20A%2FB%20testing,predictions%20from%20the%20new%20model</a:t>
            </a:r>
            <a:r>
              <a:rPr lang="en" sz="1000">
                <a:solidFill>
                  <a:srgbClr val="212121"/>
                </a:solidFill>
                <a:latin typeface="Calibri"/>
                <a:ea typeface="Calibri"/>
                <a:cs typeface="Calibri"/>
                <a:sym typeface="Calibri"/>
              </a:rPr>
              <a:t>.</a:t>
            </a:r>
            <a:endParaRPr sz="1000">
              <a:solidFill>
                <a:srgbClr val="212121"/>
              </a:solidFill>
              <a:latin typeface="Calibri"/>
              <a:ea typeface="Calibri"/>
              <a:cs typeface="Calibri"/>
              <a:sym typeface="Calibri"/>
            </a:endParaRPr>
          </a:p>
          <a:p>
            <a:pPr indent="-292100" lvl="0" marL="457200" rtl="0" algn="l">
              <a:lnSpc>
                <a:spcPct val="115000"/>
              </a:lnSpc>
              <a:spcBef>
                <a:spcPts val="0"/>
              </a:spcBef>
              <a:spcAft>
                <a:spcPts val="0"/>
              </a:spcAft>
              <a:buClr>
                <a:srgbClr val="212121"/>
              </a:buClr>
              <a:buSzPts val="1000"/>
              <a:buFont typeface="Calibri"/>
              <a:buAutoNum type="arabicPeriod"/>
            </a:pPr>
            <a:r>
              <a:rPr lang="en" sz="1000">
                <a:solidFill>
                  <a:srgbClr val="212121"/>
                </a:solidFill>
                <a:latin typeface="Calibri"/>
                <a:ea typeface="Calibri"/>
                <a:cs typeface="Calibri"/>
                <a:sym typeface="Calibri"/>
              </a:rPr>
              <a:t>Ram, S. 2020. “Mastering Random Forests: A comprehensive guide." Retrieved from: </a:t>
            </a:r>
            <a:r>
              <a:rPr lang="en" sz="1000">
                <a:solidFill>
                  <a:srgbClr val="0000FF"/>
                </a:solidFill>
                <a:uFill>
                  <a:noFill/>
                </a:uFill>
                <a:latin typeface="Calibri"/>
                <a:ea typeface="Calibri"/>
                <a:cs typeface="Calibri"/>
                <a:sym typeface="Calibri"/>
                <a:hlinkClick r:id="rId6">
                  <a:extLst>
                    <a:ext uri="{A12FA001-AC4F-418D-AE19-62706E023703}">
                      <ahyp:hlinkClr val="tx"/>
                    </a:ext>
                  </a:extLst>
                </a:hlinkClick>
              </a:rPr>
              <a:t>https://towardsdatascience.com/mastering-random-forests-a-comprehensive-guide-51307c129cb1</a:t>
            </a:r>
            <a:endParaRPr sz="1000">
              <a:solidFill>
                <a:srgbClr val="0000FF"/>
              </a:solidFill>
              <a:latin typeface="Calibri"/>
              <a:ea typeface="Calibri"/>
              <a:cs typeface="Calibri"/>
              <a:sym typeface="Calibri"/>
            </a:endParaRPr>
          </a:p>
          <a:p>
            <a:pPr indent="-292100" lvl="0" marL="457200" rtl="0" algn="l">
              <a:lnSpc>
                <a:spcPct val="115000"/>
              </a:lnSpc>
              <a:spcBef>
                <a:spcPts val="0"/>
              </a:spcBef>
              <a:spcAft>
                <a:spcPts val="0"/>
              </a:spcAft>
              <a:buClr>
                <a:srgbClr val="212121"/>
              </a:buClr>
              <a:buSzPts val="1000"/>
              <a:buFont typeface="Calibri"/>
              <a:buAutoNum type="arabicPeriod"/>
            </a:pPr>
            <a:r>
              <a:rPr lang="en" sz="1000">
                <a:solidFill>
                  <a:srgbClr val="212121"/>
                </a:solidFill>
                <a:latin typeface="Calibri"/>
                <a:ea typeface="Calibri"/>
                <a:cs typeface="Calibri"/>
                <a:sym typeface="Calibri"/>
              </a:rPr>
              <a:t>Zhou et al, 2021. “Trees, Forests, Chickens, and Eggs: When and Why to Prune Trees in a Random Forest.” arXiv:2103.16700v1 [stat.ML] 30 Mar 2021</a:t>
            </a:r>
            <a:endParaRPr sz="1000">
              <a:solidFill>
                <a:srgbClr val="212121"/>
              </a:solidFill>
              <a:latin typeface="Calibri"/>
              <a:ea typeface="Calibri"/>
              <a:cs typeface="Calibri"/>
              <a:sym typeface="Calibri"/>
            </a:endParaRPr>
          </a:p>
          <a:p>
            <a:pPr indent="0" lvl="0" marL="0" rtl="0" algn="l">
              <a:spcBef>
                <a:spcPts val="1200"/>
              </a:spcBef>
              <a:spcAft>
                <a:spcPts val="0"/>
              </a:spcAft>
              <a:buNone/>
            </a:pPr>
            <a:r>
              <a:t/>
            </a:r>
            <a:endParaRPr sz="1800">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0" y="83250"/>
            <a:ext cx="9047400" cy="71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Mountain Resort - “Biggest Skiing in America”</a:t>
            </a:r>
            <a:endParaRPr/>
          </a:p>
        </p:txBody>
      </p:sp>
      <p:sp>
        <p:nvSpPr>
          <p:cNvPr id="76" name="Google Shape;76;p14"/>
          <p:cNvSpPr txBox="1"/>
          <p:nvPr>
            <p:ph idx="1" type="body"/>
          </p:nvPr>
        </p:nvSpPr>
        <p:spPr>
          <a:xfrm>
            <a:off x="142875" y="1219200"/>
            <a:ext cx="4762500" cy="3362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Big Mountain is a popular winter destination for skiers and snowboarders.</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Gateway to Montana’s Great Outdoors: Glacier National Park and Flathead National Forest</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Mountain Stats:</a:t>
            </a:r>
            <a:endParaRPr sz="1000">
              <a:solidFill>
                <a:srgbClr val="000000"/>
              </a:solidFill>
              <a:latin typeface="Arial"/>
              <a:ea typeface="Arial"/>
              <a:cs typeface="Arial"/>
              <a:sym typeface="Arial"/>
            </a:endParaRPr>
          </a:p>
          <a:p>
            <a:pPr indent="-292100" lvl="1" marL="9144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~350,000 people ski or snowboard here every year!</a:t>
            </a:r>
            <a:endParaRPr sz="1000">
              <a:solidFill>
                <a:srgbClr val="000000"/>
              </a:solidFill>
              <a:latin typeface="Arial"/>
              <a:ea typeface="Arial"/>
              <a:cs typeface="Arial"/>
              <a:sym typeface="Arial"/>
            </a:endParaRPr>
          </a:p>
          <a:p>
            <a:pPr indent="-292100" lvl="1" marL="9144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105 trails 11 lifts, 2 T-bars, and 1 magic carpet for novice skiers.</a:t>
            </a:r>
            <a:endParaRPr sz="1000">
              <a:solidFill>
                <a:srgbClr val="000000"/>
              </a:solidFill>
              <a:latin typeface="Arial"/>
              <a:ea typeface="Arial"/>
              <a:cs typeface="Arial"/>
              <a:sym typeface="Arial"/>
            </a:endParaRPr>
          </a:p>
          <a:p>
            <a:pPr indent="-292100" lvl="1" marL="9144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Longest run (“Hellfire”): 3.3 miles</a:t>
            </a:r>
            <a:endParaRPr sz="1000">
              <a:solidFill>
                <a:srgbClr val="000000"/>
              </a:solidFill>
              <a:latin typeface="Arial"/>
              <a:ea typeface="Arial"/>
              <a:cs typeface="Arial"/>
              <a:sym typeface="Arial"/>
            </a:endParaRPr>
          </a:p>
          <a:p>
            <a:pPr indent="-292100" lvl="1" marL="9144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Base elevation: 4,464 ft,</a:t>
            </a:r>
            <a:endParaRPr sz="1000">
              <a:solidFill>
                <a:srgbClr val="000000"/>
              </a:solidFill>
              <a:latin typeface="Arial"/>
              <a:ea typeface="Arial"/>
              <a:cs typeface="Arial"/>
              <a:sym typeface="Arial"/>
            </a:endParaRPr>
          </a:p>
          <a:p>
            <a:pPr indent="-292100" lvl="1" marL="9144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Summit elevation 6,817 ft</a:t>
            </a:r>
            <a:endParaRPr sz="1000">
              <a:solidFill>
                <a:srgbClr val="000000"/>
              </a:solidFill>
              <a:latin typeface="Arial"/>
              <a:ea typeface="Arial"/>
              <a:cs typeface="Arial"/>
              <a:sym typeface="Arial"/>
            </a:endParaRPr>
          </a:p>
          <a:p>
            <a:pPr indent="-292100" lvl="1" marL="9144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Vertical drop: 2,353 ft.</a:t>
            </a:r>
            <a:endParaRPr sz="1000">
              <a:solidFill>
                <a:srgbClr val="000000"/>
              </a:solidFill>
              <a:latin typeface="Arial"/>
              <a:ea typeface="Arial"/>
              <a:cs typeface="Arial"/>
              <a:sym typeface="Arial"/>
            </a:endParaRPr>
          </a:p>
          <a:p>
            <a:pPr indent="-292100" lvl="0" marL="4572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Current Adult Weekend ticket price: $81</a:t>
            </a:r>
            <a:endParaRPr sz="1000">
              <a:solidFill>
                <a:srgbClr val="000000"/>
              </a:solidFill>
              <a:latin typeface="Arial"/>
              <a:ea typeface="Arial"/>
              <a:cs typeface="Arial"/>
              <a:sym typeface="Arial"/>
            </a:endParaRPr>
          </a:p>
          <a:p>
            <a:pPr indent="-292100" lvl="1" marL="914400" rtl="0" algn="l">
              <a:lnSpc>
                <a:spcPct val="100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Most expensive in Montana</a:t>
            </a:r>
            <a:endParaRPr sz="10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a:p>
        </p:txBody>
      </p:sp>
      <p:pic>
        <p:nvPicPr>
          <p:cNvPr id="77" name="Google Shape;77;p14"/>
          <p:cNvPicPr preferRelativeResize="0"/>
          <p:nvPr/>
        </p:nvPicPr>
        <p:blipFill rotWithShape="1">
          <a:blip r:embed="rId3">
            <a:alphaModFix/>
          </a:blip>
          <a:srcRect b="0" l="9288" r="0" t="2581"/>
          <a:stretch/>
        </p:blipFill>
        <p:spPr>
          <a:xfrm>
            <a:off x="5048238" y="825400"/>
            <a:ext cx="3412275" cy="1850175"/>
          </a:xfrm>
          <a:prstGeom prst="rect">
            <a:avLst/>
          </a:prstGeom>
          <a:noFill/>
          <a:ln>
            <a:noFill/>
          </a:ln>
        </p:spPr>
      </p:pic>
      <p:pic>
        <p:nvPicPr>
          <p:cNvPr id="78" name="Google Shape;78;p14"/>
          <p:cNvPicPr preferRelativeResize="0"/>
          <p:nvPr/>
        </p:nvPicPr>
        <p:blipFill>
          <a:blip r:embed="rId4">
            <a:alphaModFix/>
          </a:blip>
          <a:stretch>
            <a:fillRect/>
          </a:stretch>
        </p:blipFill>
        <p:spPr>
          <a:xfrm>
            <a:off x="5048250" y="2705525"/>
            <a:ext cx="3655524" cy="219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84" name="Google Shape;84;p15"/>
          <p:cNvSpPr txBox="1"/>
          <p:nvPr>
            <p:ph idx="1" type="body"/>
          </p:nvPr>
        </p:nvSpPr>
        <p:spPr>
          <a:xfrm>
            <a:off x="120250" y="1417950"/>
            <a:ext cx="4569900" cy="3150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Calibri"/>
              <a:buChar char="●"/>
            </a:pPr>
            <a:r>
              <a:rPr lang="en" sz="1200">
                <a:latin typeface="Calibri"/>
                <a:ea typeface="Calibri"/>
                <a:cs typeface="Calibri"/>
                <a:sym typeface="Calibri"/>
              </a:rPr>
              <a:t>We installed a</a:t>
            </a:r>
            <a:r>
              <a:rPr lang="en" sz="1200">
                <a:latin typeface="Calibri"/>
                <a:ea typeface="Calibri"/>
                <a:cs typeface="Calibri"/>
                <a:sym typeface="Calibri"/>
              </a:rPr>
              <a:t> new </a:t>
            </a:r>
            <a:r>
              <a:rPr lang="en" sz="1200">
                <a:latin typeface="Calibri"/>
                <a:ea typeface="Calibri"/>
                <a:cs typeface="Calibri"/>
                <a:sym typeface="Calibri"/>
              </a:rPr>
              <a:t>state of the art lift for next season</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Increases Lift fleet from 11 to 12</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Operational Expenses will increase by ~$1.5 million </a:t>
            </a:r>
            <a:endParaRPr sz="1200">
              <a:latin typeface="Calibri"/>
              <a:ea typeface="Calibri"/>
              <a:cs typeface="Calibri"/>
              <a:sym typeface="Calibri"/>
            </a:endParaRPr>
          </a:p>
          <a:p>
            <a:pPr indent="-304800" lvl="0" marL="457200" rtl="0" algn="l">
              <a:lnSpc>
                <a:spcPct val="100000"/>
              </a:lnSpc>
              <a:spcBef>
                <a:spcPts val="0"/>
              </a:spcBef>
              <a:spcAft>
                <a:spcPts val="0"/>
              </a:spcAft>
              <a:buSzPts val="1200"/>
              <a:buChar char="●"/>
            </a:pPr>
            <a:r>
              <a:rPr lang="en" sz="1200">
                <a:solidFill>
                  <a:srgbClr val="000000"/>
                </a:solidFill>
                <a:latin typeface="Calibri"/>
                <a:ea typeface="Calibri"/>
                <a:cs typeface="Calibri"/>
                <a:sym typeface="Calibri"/>
              </a:rPr>
              <a:t>Currently lift ticket prices set at a </a:t>
            </a:r>
            <a:r>
              <a:rPr b="1" i="1" lang="en" sz="1200">
                <a:solidFill>
                  <a:srgbClr val="000000"/>
                </a:solidFill>
                <a:latin typeface="Calibri"/>
                <a:ea typeface="Calibri"/>
                <a:cs typeface="Calibri"/>
                <a:sym typeface="Calibri"/>
              </a:rPr>
              <a:t>“premium above average price of resorts within our U.S. market segment.”</a:t>
            </a:r>
            <a:endParaRPr b="1" i="1"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Question for our stakeholders:</a:t>
            </a:r>
            <a:endParaRPr sz="1200">
              <a:latin typeface="Calibri"/>
              <a:ea typeface="Calibri"/>
              <a:cs typeface="Calibri"/>
              <a:sym typeface="Calibri"/>
            </a:endParaRPr>
          </a:p>
          <a:p>
            <a:pPr indent="0" lvl="0" marL="0" rtl="0" algn="l">
              <a:lnSpc>
                <a:spcPct val="100000"/>
              </a:lnSpc>
              <a:spcBef>
                <a:spcPts val="1200"/>
              </a:spcBef>
              <a:spcAft>
                <a:spcPts val="0"/>
              </a:spcAft>
              <a:buNone/>
            </a:pPr>
            <a:r>
              <a:rPr b="1" lang="en" sz="1200">
                <a:solidFill>
                  <a:srgbClr val="000000"/>
                </a:solidFill>
                <a:latin typeface="Calibri"/>
                <a:ea typeface="Calibri"/>
                <a:cs typeface="Calibri"/>
                <a:sym typeface="Calibri"/>
              </a:rPr>
              <a:t>How can we implement a data-driven business strategy to select a better valued lift ticket price for the upcoming ski season that will offset the sudden $1.5 million increase in operating expenses while aligning with the market, customers, and resort facility costs?</a:t>
            </a:r>
            <a:endParaRPr b="1" sz="1200">
              <a:solidFill>
                <a:srgbClr val="000000"/>
              </a:solidFill>
              <a:latin typeface="Calibri"/>
              <a:ea typeface="Calibri"/>
              <a:cs typeface="Calibri"/>
              <a:sym typeface="Calibri"/>
            </a:endParaRPr>
          </a:p>
          <a:p>
            <a:pPr indent="0" lvl="0" marL="0" rtl="0" algn="l">
              <a:spcBef>
                <a:spcPts val="0"/>
              </a:spcBef>
              <a:spcAft>
                <a:spcPts val="1200"/>
              </a:spcAft>
              <a:buNone/>
            </a:pPr>
            <a:r>
              <a:t/>
            </a:r>
            <a:endParaRPr sz="1200">
              <a:latin typeface="Calibri"/>
              <a:ea typeface="Calibri"/>
              <a:cs typeface="Calibri"/>
              <a:sym typeface="Calibri"/>
            </a:endParaRPr>
          </a:p>
        </p:txBody>
      </p:sp>
      <p:pic>
        <p:nvPicPr>
          <p:cNvPr id="85" name="Google Shape;85;p15"/>
          <p:cNvPicPr preferRelativeResize="0"/>
          <p:nvPr/>
        </p:nvPicPr>
        <p:blipFill>
          <a:blip r:embed="rId3">
            <a:alphaModFix/>
          </a:blip>
          <a:stretch>
            <a:fillRect/>
          </a:stretch>
        </p:blipFill>
        <p:spPr>
          <a:xfrm>
            <a:off x="4863200" y="792875"/>
            <a:ext cx="3938300" cy="2953725"/>
          </a:xfrm>
          <a:prstGeom prst="rect">
            <a:avLst/>
          </a:prstGeom>
          <a:noFill/>
          <a:ln>
            <a:noFill/>
          </a:ln>
        </p:spPr>
      </p:pic>
      <p:sp>
        <p:nvSpPr>
          <p:cNvPr id="86" name="Google Shape;86;p15"/>
          <p:cNvSpPr txBox="1"/>
          <p:nvPr/>
        </p:nvSpPr>
        <p:spPr>
          <a:xfrm>
            <a:off x="4819650" y="3838575"/>
            <a:ext cx="4012800" cy="7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New state of the art chair lift at Big Mountain Resort</a:t>
            </a:r>
            <a:endParaRPr sz="120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Findings</a:t>
            </a:r>
            <a:endParaRPr/>
          </a:p>
        </p:txBody>
      </p:sp>
      <p:sp>
        <p:nvSpPr>
          <p:cNvPr id="92" name="Google Shape;92;p16"/>
          <p:cNvSpPr txBox="1"/>
          <p:nvPr>
            <p:ph idx="1" type="body"/>
          </p:nvPr>
        </p:nvSpPr>
        <p:spPr>
          <a:xfrm>
            <a:off x="171450" y="1111950"/>
            <a:ext cx="3972000" cy="3456900"/>
          </a:xfrm>
          <a:prstGeom prst="rect">
            <a:avLst/>
          </a:prstGeom>
        </p:spPr>
        <p:txBody>
          <a:bodyPr anchorCtr="0" anchor="t" bIns="91425" lIns="91425" spcFirstLastPara="1" rIns="91425" wrap="square" tIns="91425">
            <a:normAutofit lnSpcReduction="20000"/>
          </a:bodyPr>
          <a:lstStyle/>
          <a:p>
            <a:pPr indent="-317500" lvl="0" marL="457200" rtl="0" algn="l">
              <a:lnSpc>
                <a:spcPct val="100000"/>
              </a:lnSpc>
              <a:spcBef>
                <a:spcPts val="0"/>
              </a:spcBef>
              <a:spcAft>
                <a:spcPts val="0"/>
              </a:spcAft>
              <a:buSzPts val="1400"/>
              <a:buChar char="●"/>
            </a:pPr>
            <a:r>
              <a:rPr lang="en" sz="1100">
                <a:solidFill>
                  <a:srgbClr val="000000"/>
                </a:solidFill>
                <a:latin typeface="Arial"/>
                <a:ea typeface="Arial"/>
                <a:cs typeface="Arial"/>
                <a:sym typeface="Arial"/>
              </a:rPr>
              <a:t>Big Mountain at upper end of "standard ticket prices" (range: $20-$100) - </a:t>
            </a:r>
            <a:r>
              <a:rPr b="1" lang="en" sz="1100">
                <a:solidFill>
                  <a:srgbClr val="000000"/>
                </a:solidFill>
                <a:latin typeface="Arial"/>
                <a:ea typeface="Arial"/>
                <a:cs typeface="Arial"/>
                <a:sym typeface="Arial"/>
              </a:rPr>
              <a:t>(Fig. 1 </a:t>
            </a:r>
            <a:r>
              <a:rPr lang="en" sz="1100">
                <a:solidFill>
                  <a:srgbClr val="000000"/>
                </a:solidFill>
                <a:latin typeface="Arial"/>
                <a:ea typeface="Arial"/>
                <a:cs typeface="Arial"/>
                <a:sym typeface="Arial"/>
              </a:rPr>
              <a:t>- </a:t>
            </a:r>
            <a:r>
              <a:rPr b="1" lang="en" sz="1100">
                <a:solidFill>
                  <a:srgbClr val="FF0000"/>
                </a:solidFill>
                <a:latin typeface="Arial"/>
                <a:ea typeface="Arial"/>
                <a:cs typeface="Arial"/>
                <a:sym typeface="Arial"/>
              </a:rPr>
              <a:t>red line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Big Mountain ticket price is highest price in Montana ($81) compared to average of $40-$50 - </a:t>
            </a:r>
            <a:r>
              <a:rPr b="1" lang="en" sz="1100">
                <a:solidFill>
                  <a:srgbClr val="000000"/>
                </a:solidFill>
                <a:latin typeface="Arial"/>
                <a:ea typeface="Arial"/>
                <a:cs typeface="Arial"/>
                <a:sym typeface="Arial"/>
              </a:rPr>
              <a:t>(Fig. 2 </a:t>
            </a:r>
            <a:r>
              <a:rPr lang="en" sz="1100">
                <a:solidFill>
                  <a:srgbClr val="000000"/>
                </a:solidFill>
                <a:latin typeface="Arial"/>
                <a:ea typeface="Arial"/>
                <a:cs typeface="Arial"/>
                <a:sym typeface="Arial"/>
              </a:rPr>
              <a:t>- </a:t>
            </a:r>
            <a:r>
              <a:rPr b="1" lang="en" sz="1100">
                <a:solidFill>
                  <a:srgbClr val="FF0000"/>
                </a:solidFill>
                <a:latin typeface="Arial"/>
                <a:ea typeface="Arial"/>
                <a:cs typeface="Arial"/>
                <a:sym typeface="Arial"/>
              </a:rPr>
              <a:t>red line</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Other Key Findings:</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Montana ranks 4th in U.S. in "Resorts per 100k capita" (Vermont #1)</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Montana ranks 15th in average weekend lift ticket price (Colorado #1)</a:t>
            </a:r>
            <a:endParaRPr sz="11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100">
              <a:solidFill>
                <a:srgbClr val="000000"/>
              </a:solidFill>
              <a:latin typeface="Arial"/>
              <a:ea typeface="Arial"/>
              <a:cs typeface="Arial"/>
              <a:sym typeface="Arial"/>
            </a:endParaRPr>
          </a:p>
        </p:txBody>
      </p:sp>
      <p:pic>
        <p:nvPicPr>
          <p:cNvPr id="93" name="Google Shape;93;p16"/>
          <p:cNvPicPr preferRelativeResize="0"/>
          <p:nvPr/>
        </p:nvPicPr>
        <p:blipFill rotWithShape="1">
          <a:blip r:embed="rId3">
            <a:alphaModFix/>
          </a:blip>
          <a:srcRect b="27546" l="0" r="9828" t="0"/>
          <a:stretch/>
        </p:blipFill>
        <p:spPr>
          <a:xfrm>
            <a:off x="4518750" y="161600"/>
            <a:ext cx="4058909" cy="1993875"/>
          </a:xfrm>
          <a:prstGeom prst="rect">
            <a:avLst/>
          </a:prstGeom>
          <a:noFill/>
          <a:ln>
            <a:noFill/>
          </a:ln>
        </p:spPr>
      </p:pic>
      <p:pic>
        <p:nvPicPr>
          <p:cNvPr id="94" name="Google Shape;94;p16"/>
          <p:cNvPicPr preferRelativeResize="0"/>
          <p:nvPr/>
        </p:nvPicPr>
        <p:blipFill>
          <a:blip r:embed="rId4">
            <a:alphaModFix/>
          </a:blip>
          <a:stretch>
            <a:fillRect/>
          </a:stretch>
        </p:blipFill>
        <p:spPr>
          <a:xfrm>
            <a:off x="4518750" y="2571750"/>
            <a:ext cx="4382501" cy="2200275"/>
          </a:xfrm>
          <a:prstGeom prst="rect">
            <a:avLst/>
          </a:prstGeom>
          <a:noFill/>
          <a:ln>
            <a:noFill/>
          </a:ln>
        </p:spPr>
      </p:pic>
      <p:sp>
        <p:nvSpPr>
          <p:cNvPr id="95" name="Google Shape;95;p16"/>
          <p:cNvSpPr txBox="1"/>
          <p:nvPr/>
        </p:nvSpPr>
        <p:spPr>
          <a:xfrm>
            <a:off x="4572000" y="2155475"/>
            <a:ext cx="15282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Fig. 1</a:t>
            </a:r>
            <a:endParaRPr sz="1200">
              <a:solidFill>
                <a:schemeClr val="dk1"/>
              </a:solidFill>
              <a:latin typeface="Lato"/>
              <a:ea typeface="Lato"/>
              <a:cs typeface="Lato"/>
              <a:sym typeface="Lato"/>
            </a:endParaRPr>
          </a:p>
        </p:txBody>
      </p:sp>
      <p:sp>
        <p:nvSpPr>
          <p:cNvPr id="96" name="Google Shape;96;p16"/>
          <p:cNvSpPr txBox="1"/>
          <p:nvPr/>
        </p:nvSpPr>
        <p:spPr>
          <a:xfrm>
            <a:off x="4702450" y="4727325"/>
            <a:ext cx="85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Fig. 2</a:t>
            </a:r>
            <a:endParaRPr sz="1200">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Findings</a:t>
            </a:r>
            <a:endParaRPr/>
          </a:p>
        </p:txBody>
      </p:sp>
      <p:sp>
        <p:nvSpPr>
          <p:cNvPr id="102" name="Google Shape;102;p17"/>
          <p:cNvSpPr txBox="1"/>
          <p:nvPr>
            <p:ph idx="1" type="body"/>
          </p:nvPr>
        </p:nvSpPr>
        <p:spPr>
          <a:xfrm>
            <a:off x="311700" y="1417950"/>
            <a:ext cx="3999900" cy="3150900"/>
          </a:xfrm>
          <a:prstGeom prst="rect">
            <a:avLst/>
          </a:prstGeom>
        </p:spPr>
        <p:txBody>
          <a:bodyPr anchorCtr="0" anchor="t" bIns="91425" lIns="91425" spcFirstLastPara="1" rIns="91425" wrap="square" tIns="91425">
            <a:normAutofit lnSpcReduction="10000"/>
          </a:bodyPr>
          <a:lstStyle/>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Strong positive correlation for all resorts with vertical drop, Quad lifts, # of Runs, and total chair lifts.</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Higher ticket prices with more resorts serving a larger population - higher demand.</a:t>
            </a:r>
            <a:endParaRPr sz="1100">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Char char="○"/>
            </a:pPr>
            <a:r>
              <a:rPr b="1" lang="en" sz="1100" u="sng">
                <a:solidFill>
                  <a:srgbClr val="000000"/>
                </a:solidFill>
                <a:latin typeface="Arial"/>
                <a:ea typeface="Arial"/>
                <a:cs typeface="Arial"/>
                <a:sym typeface="Arial"/>
              </a:rPr>
              <a:t>Top 3:</a:t>
            </a:r>
            <a:r>
              <a:rPr lang="en" sz="1100">
                <a:solidFill>
                  <a:srgbClr val="000000"/>
                </a:solidFill>
                <a:latin typeface="Arial"/>
                <a:ea typeface="Arial"/>
                <a:cs typeface="Arial"/>
                <a:sym typeface="Arial"/>
              </a:rPr>
              <a:t> Utah, Colorado, Vermont</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212121"/>
              </a:buClr>
              <a:buSzPts val="1100"/>
              <a:buFont typeface="Arial"/>
              <a:buChar char="●"/>
            </a:pPr>
            <a:r>
              <a:rPr b="1" lang="en" sz="1100">
                <a:solidFill>
                  <a:srgbClr val="212121"/>
                </a:solidFill>
                <a:latin typeface="Arial"/>
                <a:ea typeface="Arial"/>
                <a:cs typeface="Arial"/>
                <a:sym typeface="Arial"/>
              </a:rPr>
              <a:t>Lower ticket prices seen when a smaller number of resorts serve a population (Fig. 3)</a:t>
            </a:r>
            <a:endParaRPr b="1" sz="1100">
              <a:solidFill>
                <a:srgbClr val="212121"/>
              </a:solidFill>
              <a:latin typeface="Arial"/>
              <a:ea typeface="Arial"/>
              <a:cs typeface="Arial"/>
              <a:sym typeface="Arial"/>
            </a:endParaRPr>
          </a:p>
          <a:p>
            <a:pPr indent="-298450" lvl="1" marL="914400" rtl="0" algn="l">
              <a:lnSpc>
                <a:spcPct val="100000"/>
              </a:lnSpc>
              <a:spcBef>
                <a:spcPts val="0"/>
              </a:spcBef>
              <a:spcAft>
                <a:spcPts val="0"/>
              </a:spcAft>
              <a:buClr>
                <a:srgbClr val="212121"/>
              </a:buClr>
              <a:buSzPts val="1100"/>
              <a:buFont typeface="Arial"/>
              <a:buChar char="○"/>
            </a:pPr>
            <a:r>
              <a:rPr b="1" lang="en" sz="1100">
                <a:solidFill>
                  <a:srgbClr val="212121"/>
                </a:solidFill>
                <a:latin typeface="Arial"/>
                <a:ea typeface="Arial"/>
                <a:cs typeface="Arial"/>
                <a:sym typeface="Arial"/>
              </a:rPr>
              <a:t>Montana (Big Mountain) is in the top 10</a:t>
            </a:r>
            <a:endParaRPr b="1" sz="1100">
              <a:solidFill>
                <a:srgbClr val="212121"/>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Trams and skiable terrain were negatively correlated with ticket price, thus larger resorts can lower ticket price by accommodating more skiers (Fig. 4)</a:t>
            </a:r>
            <a:endParaRPr b="1" sz="11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03" name="Google Shape;103;p17"/>
          <p:cNvPicPr preferRelativeResize="0"/>
          <p:nvPr/>
        </p:nvPicPr>
        <p:blipFill rotWithShape="1">
          <a:blip r:embed="rId3">
            <a:alphaModFix/>
          </a:blip>
          <a:srcRect b="0" l="0" r="12564" t="0"/>
          <a:stretch/>
        </p:blipFill>
        <p:spPr>
          <a:xfrm>
            <a:off x="5056525" y="372725"/>
            <a:ext cx="2723725" cy="2384225"/>
          </a:xfrm>
          <a:prstGeom prst="rect">
            <a:avLst/>
          </a:prstGeom>
          <a:noFill/>
          <a:ln>
            <a:noFill/>
          </a:ln>
        </p:spPr>
      </p:pic>
      <p:pic>
        <p:nvPicPr>
          <p:cNvPr id="104" name="Google Shape;104;p17"/>
          <p:cNvPicPr preferRelativeResize="0"/>
          <p:nvPr/>
        </p:nvPicPr>
        <p:blipFill rotWithShape="1">
          <a:blip r:embed="rId4">
            <a:alphaModFix/>
          </a:blip>
          <a:srcRect b="0" l="0" r="44897" t="0"/>
          <a:stretch/>
        </p:blipFill>
        <p:spPr>
          <a:xfrm>
            <a:off x="5056525" y="3273875"/>
            <a:ext cx="1658575" cy="1266825"/>
          </a:xfrm>
          <a:prstGeom prst="rect">
            <a:avLst/>
          </a:prstGeom>
          <a:noFill/>
          <a:ln>
            <a:noFill/>
          </a:ln>
        </p:spPr>
      </p:pic>
      <p:sp>
        <p:nvSpPr>
          <p:cNvPr id="105" name="Google Shape;105;p17"/>
          <p:cNvSpPr txBox="1"/>
          <p:nvPr/>
        </p:nvSpPr>
        <p:spPr>
          <a:xfrm>
            <a:off x="4981875" y="2789175"/>
            <a:ext cx="16587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Fig. 3</a:t>
            </a:r>
            <a:endParaRPr sz="1200">
              <a:solidFill>
                <a:schemeClr val="dk1"/>
              </a:solidFill>
              <a:latin typeface="Lato"/>
              <a:ea typeface="Lato"/>
              <a:cs typeface="Lato"/>
              <a:sym typeface="Lato"/>
            </a:endParaRPr>
          </a:p>
        </p:txBody>
      </p:sp>
      <p:sp>
        <p:nvSpPr>
          <p:cNvPr id="106" name="Google Shape;106;p17"/>
          <p:cNvSpPr txBox="1"/>
          <p:nvPr/>
        </p:nvSpPr>
        <p:spPr>
          <a:xfrm>
            <a:off x="5019250" y="4671400"/>
            <a:ext cx="13605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Fig. 4</a:t>
            </a:r>
            <a:endParaRPr sz="1200">
              <a:solidFill>
                <a:schemeClr val="dk1"/>
              </a:solidFill>
              <a:latin typeface="Lato"/>
              <a:ea typeface="Lato"/>
              <a:cs typeface="Lato"/>
              <a:sym typeface="Lato"/>
            </a:endParaRPr>
          </a:p>
        </p:txBody>
      </p:sp>
      <p:sp>
        <p:nvSpPr>
          <p:cNvPr id="107" name="Google Shape;107;p17"/>
          <p:cNvSpPr txBox="1"/>
          <p:nvPr/>
        </p:nvSpPr>
        <p:spPr>
          <a:xfrm>
            <a:off x="5286375" y="2200275"/>
            <a:ext cx="2493900" cy="1524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200525" y="12067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Results + Analysis</a:t>
            </a:r>
            <a:endParaRPr/>
          </a:p>
        </p:txBody>
      </p:sp>
      <p:sp>
        <p:nvSpPr>
          <p:cNvPr id="113" name="Google Shape;113;p18"/>
          <p:cNvSpPr txBox="1"/>
          <p:nvPr>
            <p:ph idx="1" type="body"/>
          </p:nvPr>
        </p:nvSpPr>
        <p:spPr>
          <a:xfrm>
            <a:off x="311700" y="1417950"/>
            <a:ext cx="3999900" cy="31509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3 models tested:</a:t>
            </a:r>
            <a:endParaRPr/>
          </a:p>
          <a:p>
            <a:pPr indent="0" lvl="0" marL="0" rtl="0" algn="l">
              <a:spcBef>
                <a:spcPts val="1200"/>
              </a:spcBef>
              <a:spcAft>
                <a:spcPts val="0"/>
              </a:spcAft>
              <a:buNone/>
            </a:pPr>
            <a:r>
              <a:rPr lang="en"/>
              <a:t>1. "Dummy Regressor" - used mean of ski resort ticket prices </a:t>
            </a:r>
            <a:endParaRPr/>
          </a:p>
          <a:p>
            <a:pPr indent="-304165" lvl="0" marL="457200" rtl="0" algn="l">
              <a:spcBef>
                <a:spcPts val="1200"/>
              </a:spcBef>
              <a:spcAft>
                <a:spcPts val="0"/>
              </a:spcAft>
              <a:buSzPct val="100000"/>
              <a:buChar char="●"/>
            </a:pPr>
            <a:r>
              <a:rPr lang="en"/>
              <a:t>Result: the mean overpredicts ticket prices by $19</a:t>
            </a:r>
            <a:endParaRPr/>
          </a:p>
          <a:p>
            <a:pPr indent="0" lvl="0" marL="0" rtl="0" algn="l">
              <a:spcBef>
                <a:spcPts val="1200"/>
              </a:spcBef>
              <a:spcAft>
                <a:spcPts val="0"/>
              </a:spcAft>
              <a:buNone/>
            </a:pPr>
            <a:r>
              <a:rPr lang="en"/>
              <a:t>2. Linear Regression Model</a:t>
            </a:r>
            <a:endParaRPr/>
          </a:p>
          <a:p>
            <a:pPr indent="-304165" lvl="0" marL="457200" rtl="0" algn="l">
              <a:spcBef>
                <a:spcPts val="1200"/>
              </a:spcBef>
              <a:spcAft>
                <a:spcPts val="0"/>
              </a:spcAft>
              <a:buSzPct val="100000"/>
              <a:buChar char="●"/>
            </a:pPr>
            <a:r>
              <a:rPr lang="en"/>
              <a:t>Result: predicted within $9 of ticket price </a:t>
            </a:r>
            <a:endParaRPr/>
          </a:p>
          <a:p>
            <a:pPr indent="0" lvl="0" marL="0" rtl="0" algn="l">
              <a:spcBef>
                <a:spcPts val="1200"/>
              </a:spcBef>
              <a:spcAft>
                <a:spcPts val="0"/>
              </a:spcAft>
              <a:buNone/>
            </a:pPr>
            <a:r>
              <a:rPr lang="en"/>
              <a:t>3. Random Forest </a:t>
            </a:r>
            <a:endParaRPr/>
          </a:p>
          <a:p>
            <a:pPr indent="-304165" lvl="0" marL="457200" rtl="0" algn="l">
              <a:spcBef>
                <a:spcPts val="1200"/>
              </a:spcBef>
              <a:spcAft>
                <a:spcPts val="0"/>
              </a:spcAft>
              <a:buSzPct val="100000"/>
              <a:buChar char="●"/>
            </a:pPr>
            <a:r>
              <a:rPr lang="en"/>
              <a:t>Result: most important top 5 features: quads, runs, snow making acreage, vertical drop </a:t>
            </a:r>
            <a:r>
              <a:rPr b="1" lang="en"/>
              <a:t>(fig. 5) </a:t>
            </a:r>
            <a:endParaRPr b="1"/>
          </a:p>
          <a:p>
            <a:pPr indent="0" lvl="0" marL="0" rtl="0" algn="l">
              <a:spcBef>
                <a:spcPts val="1200"/>
              </a:spcBef>
              <a:spcAft>
                <a:spcPts val="1200"/>
              </a:spcAft>
              <a:buNone/>
            </a:pPr>
            <a:r>
              <a:t/>
            </a:r>
            <a:endParaRPr/>
          </a:p>
        </p:txBody>
      </p:sp>
      <p:pic>
        <p:nvPicPr>
          <p:cNvPr id="114" name="Google Shape;114;p18"/>
          <p:cNvPicPr preferRelativeResize="0"/>
          <p:nvPr/>
        </p:nvPicPr>
        <p:blipFill rotWithShape="1">
          <a:blip r:embed="rId3">
            <a:alphaModFix/>
          </a:blip>
          <a:srcRect b="23809" l="-3585" r="9961" t="0"/>
          <a:stretch/>
        </p:blipFill>
        <p:spPr>
          <a:xfrm>
            <a:off x="4396925" y="944225"/>
            <a:ext cx="4573150" cy="2743825"/>
          </a:xfrm>
          <a:prstGeom prst="rect">
            <a:avLst/>
          </a:prstGeom>
          <a:noFill/>
          <a:ln>
            <a:noFill/>
          </a:ln>
        </p:spPr>
      </p:pic>
      <p:sp>
        <p:nvSpPr>
          <p:cNvPr id="115" name="Google Shape;115;p18"/>
          <p:cNvSpPr txBox="1"/>
          <p:nvPr/>
        </p:nvSpPr>
        <p:spPr>
          <a:xfrm>
            <a:off x="4572000" y="3762375"/>
            <a:ext cx="13143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Fig. 5</a:t>
            </a:r>
            <a:endParaRPr sz="1200">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Results + Analysis</a:t>
            </a:r>
            <a:endParaRPr/>
          </a:p>
        </p:txBody>
      </p:sp>
      <p:sp>
        <p:nvSpPr>
          <p:cNvPr id="121" name="Google Shape;121;p19"/>
          <p:cNvSpPr txBox="1"/>
          <p:nvPr>
            <p:ph idx="1" type="body"/>
          </p:nvPr>
        </p:nvSpPr>
        <p:spPr>
          <a:xfrm>
            <a:off x="118025" y="1417950"/>
            <a:ext cx="4640400" cy="3150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Random forest model = Best Model!</a:t>
            </a:r>
            <a:endParaRPr/>
          </a:p>
          <a:p>
            <a:pPr indent="-304165" lvl="0" marL="457200" rtl="0" algn="l">
              <a:spcBef>
                <a:spcPts val="1200"/>
              </a:spcBef>
              <a:spcAft>
                <a:spcPts val="0"/>
              </a:spcAft>
              <a:buSzPct val="100000"/>
              <a:buChar char="●"/>
            </a:pPr>
            <a:r>
              <a:rPr lang="en"/>
              <a:t>Lowest variance in price prediction by $1 compared to linear regression.</a:t>
            </a:r>
            <a:endParaRPr/>
          </a:p>
          <a:p>
            <a:pPr indent="-304165" lvl="0" marL="457200" rtl="0" algn="l">
              <a:spcBef>
                <a:spcPts val="0"/>
              </a:spcBef>
              <a:spcAft>
                <a:spcPts val="0"/>
              </a:spcAft>
              <a:buSzPct val="100000"/>
              <a:buChar char="●"/>
            </a:pPr>
            <a:r>
              <a:rPr lang="en"/>
              <a:t>Lowest error seen with a mean absolute error (MAE) of 9.53</a:t>
            </a:r>
            <a:endParaRPr/>
          </a:p>
          <a:p>
            <a:pPr indent="-304165" lvl="0" marL="457200" rtl="0" algn="l">
              <a:spcBef>
                <a:spcPts val="0"/>
              </a:spcBef>
              <a:spcAft>
                <a:spcPts val="0"/>
              </a:spcAft>
              <a:buSzPct val="100000"/>
              <a:buChar char="●"/>
            </a:pPr>
            <a:r>
              <a:rPr lang="en"/>
              <a:t>Cross-validation was used to validate these results against Linear Regression Models and the MAE was still lower (1.37 vs. 1.62)</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Random Forest then used for final predictions and modeling</a:t>
            </a:r>
            <a:endParaRPr/>
          </a:p>
          <a:p>
            <a:pPr indent="-304165" lvl="0" marL="457200" rtl="0" algn="l">
              <a:spcBef>
                <a:spcPts val="1200"/>
              </a:spcBef>
              <a:spcAft>
                <a:spcPts val="0"/>
              </a:spcAft>
              <a:buSzPct val="100000"/>
              <a:buChar char="●"/>
            </a:pPr>
            <a:r>
              <a:rPr lang="en"/>
              <a:t>Used Grid Search CV to determine optimal model hyperparameters </a:t>
            </a:r>
            <a:r>
              <a:rPr b="1" lang="en"/>
              <a:t>(Fig. 6)</a:t>
            </a:r>
            <a:endParaRPr b="1"/>
          </a:p>
          <a:p>
            <a:pPr indent="0" lvl="0" marL="0" rtl="0" algn="l">
              <a:spcBef>
                <a:spcPts val="1200"/>
              </a:spcBef>
              <a:spcAft>
                <a:spcPts val="1200"/>
              </a:spcAft>
              <a:buNone/>
            </a:pPr>
            <a:r>
              <a:t/>
            </a:r>
            <a:endParaRPr/>
          </a:p>
        </p:txBody>
      </p:sp>
      <p:pic>
        <p:nvPicPr>
          <p:cNvPr id="122" name="Google Shape;122;p19"/>
          <p:cNvPicPr preferRelativeResize="0"/>
          <p:nvPr/>
        </p:nvPicPr>
        <p:blipFill>
          <a:blip r:embed="rId3">
            <a:alphaModFix/>
          </a:blip>
          <a:stretch>
            <a:fillRect/>
          </a:stretch>
        </p:blipFill>
        <p:spPr>
          <a:xfrm>
            <a:off x="4963350" y="1071550"/>
            <a:ext cx="3962400" cy="3000375"/>
          </a:xfrm>
          <a:prstGeom prst="rect">
            <a:avLst/>
          </a:prstGeom>
          <a:noFill/>
          <a:ln>
            <a:noFill/>
          </a:ln>
        </p:spPr>
      </p:pic>
      <p:sp>
        <p:nvSpPr>
          <p:cNvPr id="123" name="Google Shape;123;p19"/>
          <p:cNvSpPr txBox="1"/>
          <p:nvPr/>
        </p:nvSpPr>
        <p:spPr>
          <a:xfrm>
            <a:off x="5019250" y="4205500"/>
            <a:ext cx="2534400" cy="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Fig. 6</a:t>
            </a:r>
            <a:endParaRPr sz="1200">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Results + Analysis</a:t>
            </a:r>
            <a:endParaRPr/>
          </a:p>
        </p:txBody>
      </p:sp>
      <p:sp>
        <p:nvSpPr>
          <p:cNvPr id="129" name="Google Shape;129;p20"/>
          <p:cNvSpPr txBox="1"/>
          <p:nvPr>
            <p:ph idx="1" type="body"/>
          </p:nvPr>
        </p:nvSpPr>
        <p:spPr>
          <a:xfrm>
            <a:off x="311700" y="1093300"/>
            <a:ext cx="3999900" cy="3475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100" u="sng">
                <a:solidFill>
                  <a:srgbClr val="000000"/>
                </a:solidFill>
                <a:latin typeface="Arial"/>
                <a:ea typeface="Arial"/>
                <a:cs typeface="Arial"/>
                <a:sym typeface="Arial"/>
              </a:rPr>
              <a:t>4 Scenarios - Modeled and Tested</a:t>
            </a:r>
            <a:endParaRPr b="1" sz="1100" u="sng">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1. Closing ski runs </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Close more than 2 or 3 runs resort loses more revenue, up to $2.50 per skier </a:t>
            </a:r>
            <a:r>
              <a:rPr b="1" lang="en" sz="1100">
                <a:solidFill>
                  <a:srgbClr val="000000"/>
                </a:solidFill>
                <a:latin typeface="Arial"/>
                <a:ea typeface="Arial"/>
                <a:cs typeface="Arial"/>
                <a:sym typeface="Arial"/>
              </a:rPr>
              <a:t>(Fig. 7) </a:t>
            </a:r>
            <a:endParaRPr b="1"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2.</a:t>
            </a:r>
            <a:r>
              <a:rPr lang="en" sz="1100">
                <a:solidFill>
                  <a:srgbClr val="00FF00"/>
                </a:solidFill>
                <a:latin typeface="Arial"/>
                <a:ea typeface="Arial"/>
                <a:cs typeface="Arial"/>
                <a:sym typeface="Arial"/>
              </a:rPr>
              <a:t> </a:t>
            </a:r>
            <a:r>
              <a:rPr b="1" i="1" lang="en" sz="1100">
                <a:solidFill>
                  <a:srgbClr val="00FF00"/>
                </a:solidFill>
                <a:latin typeface="Arial"/>
                <a:ea typeface="Arial"/>
                <a:cs typeface="Arial"/>
                <a:sym typeface="Arial"/>
              </a:rPr>
              <a:t>Add new ski run + chairlift </a:t>
            </a:r>
            <a:endParaRPr b="1" i="1" sz="1100">
              <a:solidFill>
                <a:srgbClr val="00FF00"/>
              </a:solidFill>
              <a:latin typeface="Arial"/>
              <a:ea typeface="Arial"/>
              <a:cs typeface="Arial"/>
              <a:sym typeface="Arial"/>
            </a:endParaRPr>
          </a:p>
          <a:p>
            <a:pPr indent="-298450" lvl="0" marL="457200" rtl="0" algn="l">
              <a:lnSpc>
                <a:spcPct val="100000"/>
              </a:lnSpc>
              <a:spcBef>
                <a:spcPts val="0"/>
              </a:spcBef>
              <a:spcAft>
                <a:spcPts val="0"/>
              </a:spcAft>
              <a:buClr>
                <a:srgbClr val="00FF00"/>
              </a:buClr>
              <a:buSzPts val="1100"/>
              <a:buFont typeface="Arial"/>
              <a:buChar char="●"/>
            </a:pPr>
            <a:r>
              <a:rPr b="1" i="1" lang="en" sz="1100">
                <a:solidFill>
                  <a:srgbClr val="00FF00"/>
                </a:solidFill>
                <a:latin typeface="Arial"/>
                <a:ea typeface="Arial"/>
                <a:cs typeface="Arial"/>
                <a:sym typeface="Arial"/>
              </a:rPr>
              <a:t>Best option!</a:t>
            </a:r>
            <a:endParaRPr b="1" i="1" sz="1100">
              <a:solidFill>
                <a:srgbClr val="00FF00"/>
              </a:solidFill>
              <a:latin typeface="Arial"/>
              <a:ea typeface="Arial"/>
              <a:cs typeface="Arial"/>
              <a:sym typeface="Arial"/>
            </a:endParaRPr>
          </a:p>
          <a:p>
            <a:pPr indent="-298450" lvl="0" marL="457200" rtl="0" algn="l">
              <a:lnSpc>
                <a:spcPct val="100000"/>
              </a:lnSpc>
              <a:spcBef>
                <a:spcPts val="0"/>
              </a:spcBef>
              <a:spcAft>
                <a:spcPts val="0"/>
              </a:spcAft>
              <a:buClr>
                <a:srgbClr val="00FF00"/>
              </a:buClr>
              <a:buSzPts val="1100"/>
              <a:buFont typeface="Arial"/>
              <a:buChar char="●"/>
            </a:pPr>
            <a:r>
              <a:rPr b="1" i="1" lang="en" sz="1100">
                <a:solidFill>
                  <a:srgbClr val="00FF00"/>
                </a:solidFill>
                <a:latin typeface="Arial"/>
                <a:ea typeface="Arial"/>
                <a:cs typeface="Arial"/>
                <a:sym typeface="Arial"/>
              </a:rPr>
              <a:t>Why? Increase vertical drop by 150 feet, add new lift increases uphill capacity</a:t>
            </a:r>
            <a:endParaRPr b="1" i="1" sz="1100">
              <a:solidFill>
                <a:srgbClr val="00FF00"/>
              </a:solidFill>
              <a:latin typeface="Arial"/>
              <a:ea typeface="Arial"/>
              <a:cs typeface="Arial"/>
              <a:sym typeface="Arial"/>
            </a:endParaRPr>
          </a:p>
          <a:p>
            <a:pPr indent="-298450" lvl="0" marL="457200" rtl="0" algn="l">
              <a:lnSpc>
                <a:spcPct val="100000"/>
              </a:lnSpc>
              <a:spcBef>
                <a:spcPts val="0"/>
              </a:spcBef>
              <a:spcAft>
                <a:spcPts val="0"/>
              </a:spcAft>
              <a:buClr>
                <a:srgbClr val="00FF00"/>
              </a:buClr>
              <a:buSzPts val="1100"/>
              <a:buFont typeface="Arial"/>
              <a:buChar char="●"/>
            </a:pPr>
            <a:r>
              <a:rPr b="1" i="1" lang="en" sz="1100">
                <a:solidFill>
                  <a:srgbClr val="00FF00"/>
                </a:solidFill>
                <a:latin typeface="Arial"/>
                <a:ea typeface="Arial"/>
                <a:cs typeface="Arial"/>
                <a:sym typeface="Arial"/>
              </a:rPr>
              <a:t>Increases ticket price demand/support by $2 per person</a:t>
            </a:r>
            <a:endParaRPr b="1" i="1" sz="1100">
              <a:solidFill>
                <a:srgbClr val="00FF00"/>
              </a:solidFill>
              <a:latin typeface="Arial"/>
              <a:ea typeface="Arial"/>
              <a:cs typeface="Arial"/>
              <a:sym typeface="Arial"/>
            </a:endParaRPr>
          </a:p>
          <a:p>
            <a:pPr indent="-298450" lvl="0" marL="457200" rtl="0" algn="l">
              <a:lnSpc>
                <a:spcPct val="100000"/>
              </a:lnSpc>
              <a:spcBef>
                <a:spcPts val="0"/>
              </a:spcBef>
              <a:spcAft>
                <a:spcPts val="0"/>
              </a:spcAft>
              <a:buClr>
                <a:srgbClr val="00FF00"/>
              </a:buClr>
              <a:buSzPts val="1100"/>
              <a:buFont typeface="Arial"/>
              <a:buChar char="●"/>
            </a:pPr>
            <a:r>
              <a:rPr b="1" i="1" lang="en" sz="1100">
                <a:solidFill>
                  <a:srgbClr val="00FF00"/>
                </a:solidFill>
                <a:latin typeface="Arial"/>
                <a:ea typeface="Arial"/>
                <a:cs typeface="Arial"/>
                <a:sym typeface="Arial"/>
              </a:rPr>
              <a:t>Predicted revenue increase by $3.5 million </a:t>
            </a:r>
            <a:endParaRPr b="1" i="1" sz="1100">
              <a:solidFill>
                <a:srgbClr val="00FF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3. Add 2 acres of snowmaking </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no differences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4. Increase longest run by 0.2 miles, add 4 acres of snowmaking </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 no differences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p:txBody>
      </p:sp>
      <p:pic>
        <p:nvPicPr>
          <p:cNvPr id="130" name="Google Shape;130;p20"/>
          <p:cNvPicPr preferRelativeResize="0"/>
          <p:nvPr/>
        </p:nvPicPr>
        <p:blipFill>
          <a:blip r:embed="rId3">
            <a:alphaModFix/>
          </a:blip>
          <a:stretch>
            <a:fillRect/>
          </a:stretch>
        </p:blipFill>
        <p:spPr>
          <a:xfrm>
            <a:off x="4311600" y="1017725"/>
            <a:ext cx="4786475" cy="2439000"/>
          </a:xfrm>
          <a:prstGeom prst="rect">
            <a:avLst/>
          </a:prstGeom>
          <a:noFill/>
          <a:ln>
            <a:noFill/>
          </a:ln>
        </p:spPr>
      </p:pic>
      <p:sp>
        <p:nvSpPr>
          <p:cNvPr id="131" name="Google Shape;131;p20"/>
          <p:cNvSpPr txBox="1"/>
          <p:nvPr/>
        </p:nvSpPr>
        <p:spPr>
          <a:xfrm>
            <a:off x="4171950" y="3609150"/>
            <a:ext cx="48387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ato"/>
                <a:ea typeface="Lato"/>
                <a:cs typeface="Lato"/>
                <a:sym typeface="Lato"/>
              </a:rPr>
              <a:t>Fig. 7 - Scenario 1 shows why closing more runs reduces revenue</a:t>
            </a:r>
            <a:endParaRPr sz="1200">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endParaRPr/>
          </a:p>
        </p:txBody>
      </p:sp>
      <p:sp>
        <p:nvSpPr>
          <p:cNvPr id="137" name="Google Shape;137;p21"/>
          <p:cNvSpPr txBox="1"/>
          <p:nvPr>
            <p:ph idx="1" type="body"/>
          </p:nvPr>
        </p:nvSpPr>
        <p:spPr>
          <a:xfrm>
            <a:off x="311700" y="1417950"/>
            <a:ext cx="3999900" cy="3150900"/>
          </a:xfrm>
          <a:prstGeom prst="rect">
            <a:avLst/>
          </a:prstGeom>
        </p:spPr>
        <p:txBody>
          <a:bodyPr anchorCtr="0" anchor="t" bIns="91425" lIns="91425" spcFirstLastPara="1" rIns="91425" wrap="square" tIns="91425">
            <a:normAutofit lnSpcReduction="20000"/>
          </a:bodyPr>
          <a:lstStyle/>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a:t>
            </a:r>
            <a:r>
              <a:rPr lang="en" sz="1100">
                <a:solidFill>
                  <a:srgbClr val="000000"/>
                </a:solidFill>
                <a:latin typeface="Arial"/>
                <a:ea typeface="Arial"/>
                <a:cs typeface="Arial"/>
                <a:sym typeface="Arial"/>
              </a:rPr>
              <a:t>uggested ticket price: $96.32</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Models also suggested increasing prices by $10.41</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Big Mountain is in the "upper tier" for 7 operational dependencies for ski resorts in our market. </a:t>
            </a:r>
            <a:endParaRPr sz="1100">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Char char="○"/>
            </a:pPr>
            <a:r>
              <a:rPr i="1" lang="en" sz="1100">
                <a:solidFill>
                  <a:srgbClr val="000000"/>
                </a:solidFill>
                <a:latin typeface="Arial"/>
                <a:ea typeface="Arial"/>
                <a:cs typeface="Arial"/>
                <a:sym typeface="Arial"/>
              </a:rPr>
              <a:t>Is this a major area for cost savings? </a:t>
            </a:r>
            <a:endParaRPr i="1"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rPr lang="en"/>
              <a:t>Best Option:</a:t>
            </a:r>
            <a:endParaRPr/>
          </a:p>
          <a:p>
            <a:pPr indent="-317500" lvl="0" marL="457200" rtl="0" algn="l">
              <a:spcBef>
                <a:spcPts val="1200"/>
              </a:spcBef>
              <a:spcAft>
                <a:spcPts val="0"/>
              </a:spcAft>
              <a:buSzPts val="1400"/>
              <a:buChar char="●"/>
            </a:pPr>
            <a:r>
              <a:rPr lang="en"/>
              <a:t>Implement new lift and new trail. </a:t>
            </a:r>
            <a:endParaRPr/>
          </a:p>
          <a:p>
            <a:pPr indent="-317500" lvl="0" marL="457200" rtl="0" algn="l">
              <a:spcBef>
                <a:spcPts val="0"/>
              </a:spcBef>
              <a:spcAft>
                <a:spcPts val="0"/>
              </a:spcAft>
              <a:buSzPts val="1400"/>
              <a:buChar char="●"/>
            </a:pPr>
            <a:r>
              <a:rPr lang="en"/>
              <a:t>Increase ticket prices by $2 to $81 per day on weekends</a:t>
            </a:r>
            <a:endParaRPr/>
          </a:p>
          <a:p>
            <a:pPr indent="-317500" lvl="0" marL="457200" rtl="0" algn="l">
              <a:spcBef>
                <a:spcPts val="0"/>
              </a:spcBef>
              <a:spcAft>
                <a:spcPts val="0"/>
              </a:spcAft>
              <a:buSzPts val="1400"/>
              <a:buChar char="●"/>
            </a:pPr>
            <a:r>
              <a:rPr lang="en"/>
              <a:t>Overall this predicts revenue increase of $3.5 million for next season</a:t>
            </a:r>
            <a:endParaRPr/>
          </a:p>
          <a:p>
            <a:pPr indent="0" lvl="0" marL="0" rtl="0" algn="l">
              <a:spcBef>
                <a:spcPts val="1200"/>
              </a:spcBef>
              <a:spcAft>
                <a:spcPts val="1200"/>
              </a:spcAft>
              <a:buNone/>
            </a:pPr>
            <a:r>
              <a:t/>
            </a:r>
            <a:endParaRPr/>
          </a:p>
        </p:txBody>
      </p:sp>
      <p:pic>
        <p:nvPicPr>
          <p:cNvPr id="138" name="Google Shape;138;p21"/>
          <p:cNvPicPr preferRelativeResize="0"/>
          <p:nvPr/>
        </p:nvPicPr>
        <p:blipFill rotWithShape="1">
          <a:blip r:embed="rId3">
            <a:alphaModFix/>
          </a:blip>
          <a:srcRect b="3203" l="20407" r="0" t="0"/>
          <a:stretch/>
        </p:blipFill>
        <p:spPr>
          <a:xfrm>
            <a:off x="4571999" y="633600"/>
            <a:ext cx="4198176" cy="28719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